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66" r:id="rId3"/>
    <p:sldId id="257" r:id="rId4"/>
    <p:sldId id="259" r:id="rId5"/>
    <p:sldId id="267" r:id="rId6"/>
    <p:sldId id="268" r:id="rId7"/>
    <p:sldId id="269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45" autoAdjust="0"/>
  </p:normalViewPr>
  <p:slideViewPr>
    <p:cSldViewPr>
      <p:cViewPr varScale="1">
        <p:scale>
          <a:sx n="78" d="100"/>
          <a:sy n="78" d="100"/>
        </p:scale>
        <p:origin x="-1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68D57-0832-4444-921E-F7D556D1CDC6}" type="datetimeFigureOut">
              <a:rPr lang="en-CA" smtClean="0"/>
              <a:pPr/>
              <a:t>27/09/2010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23178-EF0B-4C39-92F4-D5EF5FBB38B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C14E-AF55-4073-9733-9170A633D883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0E99-83FC-46D1-BD65-C2232E67D707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9205-12AA-4383-B856-8F50E640C5FC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D9BF-9D9C-4396-9901-441E34E94463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D35D-7E10-402C-A32C-FE6973D16338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676D-6C4F-45F2-AC92-56E62FC10C1C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8AEB5-E93C-4D4C-9475-D1C052573940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534-A9DB-4712-83B8-DABBDE143943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1724-F3B1-44AC-A43F-617563B0DF10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556E-5D5A-469A-AB35-27A46C46A269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67B-DD24-4366-BF0A-8E0818D38B8E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6B75A1-38FF-4356-A651-C892B5E4D45C}" type="datetime1">
              <a:rPr lang="en-CA" smtClean="0"/>
              <a:pPr/>
              <a:t>27/09/2010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6984776" cy="648072"/>
          </a:xfrm>
        </p:spPr>
        <p:txBody>
          <a:bodyPr>
            <a:noAutofit/>
          </a:bodyPr>
          <a:lstStyle/>
          <a:p>
            <a:r>
              <a:rPr lang="en-CA" sz="3200" dirty="0" smtClean="0"/>
              <a:t>2.5 Derivative of Composite Functions</a:t>
            </a:r>
            <a:endParaRPr lang="en-CA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1412776"/>
            <a:ext cx="6800800" cy="4896544"/>
          </a:xfrm>
        </p:spPr>
        <p:txBody>
          <a:bodyPr>
            <a:normAutofit/>
          </a:bodyPr>
          <a:lstStyle/>
          <a:p>
            <a:pPr marL="354013" indent="-354013" algn="l"/>
            <a:r>
              <a:rPr lang="en-CA" sz="2400" i="1" dirty="0" smtClean="0">
                <a:solidFill>
                  <a:schemeClr val="tx1"/>
                </a:solidFill>
              </a:rPr>
              <a:t>Homework:  pg. </a:t>
            </a:r>
            <a:r>
              <a:rPr lang="en-CA" sz="2400" i="1" dirty="0" smtClean="0">
                <a:solidFill>
                  <a:schemeClr val="tx1"/>
                </a:solidFill>
              </a:rPr>
              <a:t>105 </a:t>
            </a:r>
            <a:r>
              <a:rPr lang="en-CA" sz="2400" i="1" smtClean="0">
                <a:solidFill>
                  <a:schemeClr val="tx1"/>
                </a:solidFill>
              </a:rPr>
              <a:t>#2eoo,4eoo,6-8, 12, 15,18</a:t>
            </a:r>
            <a:endParaRPr lang="en-CA" sz="2400" i="1" dirty="0" smtClean="0">
              <a:solidFill>
                <a:schemeClr val="tx1"/>
              </a:solidFill>
            </a:endParaRPr>
          </a:p>
          <a:p>
            <a:pPr marL="354013" indent="-354013" algn="l"/>
            <a:endParaRPr lang="en-CA" sz="2400" i="1" dirty="0" smtClean="0"/>
          </a:p>
          <a:p>
            <a:pPr marL="354013" indent="-354013" algn="l"/>
            <a:r>
              <a:rPr lang="en-CA" sz="2400" i="1" dirty="0" smtClean="0">
                <a:solidFill>
                  <a:schemeClr val="tx1"/>
                </a:solidFill>
              </a:rPr>
              <a:t>Composite function: </a:t>
            </a:r>
            <a:endParaRPr lang="en-CA" sz="2400" i="1" dirty="0" smtClean="0"/>
          </a:p>
          <a:p>
            <a:pPr marL="354013" indent="-354013" algn="l"/>
            <a:endParaRPr lang="en-CA" sz="2400" i="1" dirty="0" smtClean="0"/>
          </a:p>
          <a:p>
            <a:pPr marL="354013" indent="-354013" algn="l"/>
            <a:endParaRPr lang="en-CA" sz="2400" i="1" dirty="0" smtClean="0"/>
          </a:p>
          <a:p>
            <a:pPr marL="354013" indent="-354013" algn="l"/>
            <a:r>
              <a:rPr lang="en-CA" sz="2400" i="1" dirty="0" smtClean="0"/>
              <a:t>   If</a:t>
            </a:r>
          </a:p>
          <a:p>
            <a:pPr marL="639763" lvl="1" indent="-182563" algn="l"/>
            <a:endParaRPr lang="en-CA" sz="2000" i="1" dirty="0"/>
          </a:p>
          <a:p>
            <a:pPr marL="639763" lvl="1" indent="-457200" algn="l"/>
            <a:r>
              <a:rPr lang="en-CA" i="1" dirty="0" smtClean="0"/>
              <a:t>Then  </a:t>
            </a:r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28384" y="6237312"/>
            <a:ext cx="896888" cy="365125"/>
          </a:xfrm>
        </p:spPr>
        <p:txBody>
          <a:bodyPr/>
          <a:lstStyle/>
          <a:p>
            <a:r>
              <a:rPr lang="en-CA" sz="1400" dirty="0" smtClean="0"/>
              <a:t>S. Evans</a:t>
            </a:r>
            <a:endParaRPr lang="en-CA" sz="14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691680" y="3501008"/>
          <a:ext cx="2393950" cy="630237"/>
        </p:xfrm>
        <a:graphic>
          <a:graphicData uri="http://schemas.openxmlformats.org/presentationml/2006/ole">
            <p:oleObj spid="_x0000_s19457" name="Equation" r:id="rId4" imgW="965160" imgH="25380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851920" y="2060848"/>
          <a:ext cx="3534939" cy="720080"/>
        </p:xfrm>
        <a:graphic>
          <a:graphicData uri="http://schemas.openxmlformats.org/presentationml/2006/ole">
            <p:oleObj spid="_x0000_s19459" name="Equation" r:id="rId5" imgW="1371600" imgH="279360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195736" y="4293096"/>
          <a:ext cx="3631708" cy="720080"/>
        </p:xfrm>
        <a:graphic>
          <a:graphicData uri="http://schemas.openxmlformats.org/presentationml/2006/ole">
            <p:oleObj spid="_x0000_s19460" name="Equation" r:id="rId6" imgW="1473120" imgH="291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620688"/>
            <a:ext cx="6624736" cy="648072"/>
          </a:xfrm>
        </p:spPr>
        <p:txBody>
          <a:bodyPr>
            <a:noAutofit/>
          </a:bodyPr>
          <a:lstStyle/>
          <a:p>
            <a:r>
              <a:rPr lang="en-CA" sz="3200" dirty="0" smtClean="0"/>
              <a:t>2.5 Derivative of Composite functions</a:t>
            </a:r>
            <a:endParaRPr lang="en-CA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1412776"/>
            <a:ext cx="6800800" cy="4896544"/>
          </a:xfrm>
        </p:spPr>
        <p:txBody>
          <a:bodyPr>
            <a:normAutofit/>
          </a:bodyPr>
          <a:lstStyle/>
          <a:p>
            <a:pPr marL="354013" indent="-354013" algn="l"/>
            <a:r>
              <a:rPr lang="en-CA" sz="2400" dirty="0" smtClean="0"/>
              <a:t>In Leibniz notation it can be shown as:</a:t>
            </a:r>
          </a:p>
          <a:p>
            <a:pPr marL="354013" indent="-354013" algn="l">
              <a:buFont typeface="Arial" pitchFamily="34" charset="0"/>
              <a:buChar char="•"/>
            </a:pPr>
            <a:endParaRPr lang="en-CA" sz="2400" dirty="0" smtClean="0"/>
          </a:p>
          <a:p>
            <a:pPr algn="l"/>
            <a:r>
              <a:rPr lang="en-CA" sz="2400" i="1" dirty="0" smtClean="0"/>
              <a:t>If  y is a function of u and u is a function of x (and y is a composite function) then:	    </a:t>
            </a:r>
          </a:p>
          <a:p>
            <a:pPr marL="354013" indent="-354013" algn="l"/>
            <a:endParaRPr lang="en-CA" sz="2400" i="1" dirty="0" smtClean="0"/>
          </a:p>
          <a:p>
            <a:pPr marL="354013" indent="-354013" algn="l"/>
            <a:r>
              <a:rPr lang="en-CA" sz="2400" i="1" dirty="0" smtClean="0"/>
              <a:t>Then				(if		exist)</a:t>
            </a:r>
          </a:p>
          <a:p>
            <a:pPr marL="354013" indent="-354013" algn="l"/>
            <a:endParaRPr lang="en-CA" sz="2400" i="1" dirty="0" smtClean="0"/>
          </a:p>
          <a:p>
            <a:pPr marL="354013" indent="-354013" algn="l"/>
            <a:endParaRPr lang="en-CA" sz="2400" i="1" dirty="0" smtClean="0"/>
          </a:p>
          <a:p>
            <a:pPr marL="354013" indent="-354013" algn="l"/>
            <a:r>
              <a:rPr lang="en-CA" sz="2400" i="1" dirty="0" smtClean="0"/>
              <a:t/>
            </a:r>
            <a:br>
              <a:rPr lang="en-CA" sz="2400" i="1" dirty="0" smtClean="0"/>
            </a:br>
            <a:endParaRPr lang="en-CA" sz="2400" i="1" dirty="0" smtClean="0"/>
          </a:p>
          <a:p>
            <a:pPr marL="354013" indent="-354013" algn="l"/>
            <a:endParaRPr lang="en-CA" sz="2400" i="1" dirty="0" smtClean="0"/>
          </a:p>
          <a:p>
            <a:pPr marL="354013" indent="-354013" algn="l"/>
            <a:endParaRPr lang="en-CA" sz="2400" i="1" dirty="0" smtClean="0"/>
          </a:p>
          <a:p>
            <a:pPr marL="354013" indent="-354013" algn="l"/>
            <a:endParaRPr lang="en-CA" sz="24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28384" y="6237312"/>
            <a:ext cx="896888" cy="365125"/>
          </a:xfrm>
        </p:spPr>
        <p:txBody>
          <a:bodyPr/>
          <a:lstStyle/>
          <a:p>
            <a:r>
              <a:rPr lang="en-CA" sz="1400" dirty="0" smtClean="0"/>
              <a:t>S. Evans</a:t>
            </a:r>
            <a:endParaRPr lang="en-CA" sz="14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835696" y="3068960"/>
          <a:ext cx="2173288" cy="974725"/>
        </p:xfrm>
        <a:graphic>
          <a:graphicData uri="http://schemas.openxmlformats.org/presentationml/2006/ole">
            <p:oleObj spid="_x0000_s26626" name="Equation" r:id="rId4" imgW="876240" imgH="393480" progId="Equation.DSMT4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5076056" y="3356992"/>
          <a:ext cx="1289174" cy="677362"/>
        </p:xfrm>
        <a:graphic>
          <a:graphicData uri="http://schemas.openxmlformats.org/presentationml/2006/ole">
            <p:oleObj spid="_x0000_s26629" name="Equation" r:id="rId5" imgW="74916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704088"/>
            <a:ext cx="5400600" cy="564672"/>
          </a:xfrm>
        </p:spPr>
        <p:txBody>
          <a:bodyPr>
            <a:normAutofit fontScale="90000"/>
          </a:bodyPr>
          <a:lstStyle/>
          <a:p>
            <a:r>
              <a:rPr lang="en-CA" sz="2400" dirty="0" smtClean="0"/>
              <a:t>               2.5 Derivatives of Composite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91264" cy="49838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u="sng" dirty="0" smtClean="0"/>
              <a:t>Proof:</a:t>
            </a:r>
          </a:p>
          <a:p>
            <a:pPr>
              <a:buNone/>
            </a:pPr>
            <a:endParaRPr lang="en-CA" sz="24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32899" y="1988840"/>
          <a:ext cx="7102989" cy="4365923"/>
        </p:xfrm>
        <a:graphic>
          <a:graphicData uri="http://schemas.openxmlformats.org/presentationml/2006/ole">
            <p:oleObj spid="_x0000_s1027" name="Equation" r:id="rId4" imgW="3784320" imgH="2374560" progId="Equation.DSMT4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704088"/>
            <a:ext cx="778720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                   2.5 Derivatives of Composite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911824"/>
          </a:xfrm>
        </p:spPr>
        <p:txBody>
          <a:bodyPr/>
          <a:lstStyle/>
          <a:p>
            <a:pPr>
              <a:buNone/>
            </a:pPr>
            <a:r>
              <a:rPr lang="en-CA" sz="2400" u="sng" dirty="0" smtClean="0"/>
              <a:t>Ex. 1: </a:t>
            </a:r>
            <a:r>
              <a:rPr lang="en-CA" sz="2400" dirty="0" smtClean="0"/>
              <a:t>Composite  (before we do derivatives):</a:t>
            </a:r>
          </a:p>
          <a:p>
            <a:pPr>
              <a:buNone/>
            </a:pPr>
            <a:r>
              <a:rPr lang="en-CA" dirty="0" smtClean="0"/>
              <a:t>If 						find:</a:t>
            </a:r>
          </a:p>
          <a:p>
            <a:pPr>
              <a:buNone/>
            </a:pPr>
            <a:r>
              <a:rPr lang="en-CA" dirty="0" smtClean="0"/>
              <a:t>a) 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b) 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237312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899592" y="1916832"/>
          <a:ext cx="4376809" cy="480690"/>
        </p:xfrm>
        <a:graphic>
          <a:graphicData uri="http://schemas.openxmlformats.org/presentationml/2006/ole">
            <p:oleObj spid="_x0000_s3077" name="Equation" r:id="rId3" imgW="2197080" imgH="241200" progId="Equation.DSMT4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 flipV="1">
          <a:off x="971600" y="2420888"/>
          <a:ext cx="1137146" cy="528905"/>
        </p:xfrm>
        <a:graphic>
          <a:graphicData uri="http://schemas.openxmlformats.org/presentationml/2006/ole">
            <p:oleObj spid="_x0000_s3078" name="Equation" r:id="rId4" imgW="545760" imgH="253800" progId="Equation.DSMT4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899592" y="4221088"/>
          <a:ext cx="1040515" cy="483961"/>
        </p:xfrm>
        <a:graphic>
          <a:graphicData uri="http://schemas.openxmlformats.org/presentationml/2006/ole">
            <p:oleObj spid="_x0000_s3079" name="Equation" r:id="rId5" imgW="545760" imgH="253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704088"/>
            <a:ext cx="778720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               2.5 Derivatives of Composite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911824"/>
          </a:xfrm>
        </p:spPr>
        <p:txBody>
          <a:bodyPr/>
          <a:lstStyle/>
          <a:p>
            <a:pPr>
              <a:buNone/>
            </a:pPr>
            <a:r>
              <a:rPr lang="en-CA" sz="2400" u="sng" dirty="0" smtClean="0"/>
              <a:t>Ex. 2: </a:t>
            </a:r>
            <a:r>
              <a:rPr lang="en-CA" sz="2400" dirty="0" smtClean="0"/>
              <a:t>Differentiate:</a:t>
            </a:r>
          </a:p>
          <a:p>
            <a:pPr>
              <a:buNone/>
            </a:pPr>
            <a:r>
              <a:rPr lang="en-CA" dirty="0" smtClean="0"/>
              <a:t>a)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b) 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237312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117600" y="1797050"/>
          <a:ext cx="2090738" cy="582613"/>
        </p:xfrm>
        <a:graphic>
          <a:graphicData uri="http://schemas.openxmlformats.org/presentationml/2006/ole">
            <p:oleObj spid="_x0000_s38915" name="Equation" r:id="rId3" imgW="1091880" imgH="304560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1412875" y="4040188"/>
          <a:ext cx="2066925" cy="1009650"/>
        </p:xfrm>
        <a:graphic>
          <a:graphicData uri="http://schemas.openxmlformats.org/presentationml/2006/ole">
            <p:oleObj spid="_x0000_s38918" name="Equation" r:id="rId4" imgW="1041120" imgH="507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704088"/>
            <a:ext cx="778720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              2.5 Derivatives of Composite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911824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c)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237312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600075" y="1400175"/>
          <a:ext cx="3259138" cy="590550"/>
        </p:xfrm>
        <a:graphic>
          <a:graphicData uri="http://schemas.openxmlformats.org/presentationml/2006/ole">
            <p:oleObj spid="_x0000_s39940" name="Equation" r:id="rId3" imgW="1612800" imgH="291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704088"/>
            <a:ext cx="778720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              2.5 Derivatives of Composite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911824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c)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237312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150938" y="1182688"/>
          <a:ext cx="2155825" cy="1027112"/>
        </p:xfrm>
        <a:graphic>
          <a:graphicData uri="http://schemas.openxmlformats.org/presentationml/2006/ole">
            <p:oleObj spid="_x0000_s40962" name="Equation" r:id="rId3" imgW="1066680" imgH="507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704088"/>
            <a:ext cx="7787208" cy="5646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              2.5 Derivatives of Composite Functions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911824"/>
          </a:xfrm>
        </p:spPr>
        <p:txBody>
          <a:bodyPr/>
          <a:lstStyle/>
          <a:p>
            <a:pPr>
              <a:buNone/>
            </a:pPr>
            <a:r>
              <a:rPr lang="en-CA" sz="2200" dirty="0" smtClean="0"/>
              <a:t>Ex. 2: Find the derivative of the following by using the chain rule with Leibniz notation. If </a:t>
            </a:r>
          </a:p>
          <a:p>
            <a:pPr>
              <a:buNone/>
            </a:pPr>
            <a:r>
              <a:rPr lang="en-CA" sz="2200" dirty="0" smtClean="0"/>
              <a:t>    find 	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00392" y="6237312"/>
            <a:ext cx="680864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851920" y="1772816"/>
          <a:ext cx="3979389" cy="432048"/>
        </p:xfrm>
        <a:graphic>
          <a:graphicData uri="http://schemas.openxmlformats.org/presentationml/2006/ole">
            <p:oleObj spid="_x0000_s41987" name="Equation" r:id="rId3" imgW="2222280" imgH="241200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1403648" y="2204865"/>
          <a:ext cx="2016224" cy="762230"/>
        </p:xfrm>
        <a:graphic>
          <a:graphicData uri="http://schemas.openxmlformats.org/presentationml/2006/ole">
            <p:oleObj spid="_x0000_s41988" name="Equation" r:id="rId4" imgW="104112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255</TotalTime>
  <Words>175</Words>
  <Application>Microsoft Office PowerPoint</Application>
  <PresentationFormat>On-screen Show (4:3)</PresentationFormat>
  <Paragraphs>85</Paragraphs>
  <Slides>8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Flow</vt:lpstr>
      <vt:lpstr>Equation</vt:lpstr>
      <vt:lpstr>2.5 Derivative of Composite Functions</vt:lpstr>
      <vt:lpstr>2.5 Derivative of Composite functions</vt:lpstr>
      <vt:lpstr>               2.5 Derivatives of Composite Functions</vt:lpstr>
      <vt:lpstr>                   2.5 Derivatives of Composite Functions</vt:lpstr>
      <vt:lpstr>               2.5 Derivatives of Composite Functions</vt:lpstr>
      <vt:lpstr>              2.5 Derivatives of Composite Functions</vt:lpstr>
      <vt:lpstr>              2.5 Derivatives of Composite Functions</vt:lpstr>
      <vt:lpstr>              2.5 Derivatives of Composite Functions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2.2 Derivatives of Polynomial Functions</dc:title>
  <dc:creator>sandy</dc:creator>
  <cp:lastModifiedBy>sandy</cp:lastModifiedBy>
  <cp:revision>120</cp:revision>
  <dcterms:created xsi:type="dcterms:W3CDTF">2010-09-21T17:07:38Z</dcterms:created>
  <dcterms:modified xsi:type="dcterms:W3CDTF">2010-09-27T16:45:57Z</dcterms:modified>
</cp:coreProperties>
</file>